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7"/>
  </p:notesMasterIdLst>
  <p:handoutMasterIdLst>
    <p:handoutMasterId r:id="rId28"/>
  </p:handoutMasterIdLst>
  <p:sldIdLst>
    <p:sldId id="378" r:id="rId2"/>
    <p:sldId id="365" r:id="rId3"/>
    <p:sldId id="366" r:id="rId4"/>
    <p:sldId id="373"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89" r:id="rId23"/>
    <p:sldId id="370" r:id="rId24"/>
    <p:sldId id="377" r:id="rId25"/>
    <p:sldId id="390" r:id="rId26"/>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89"/>
            <p14:sldId id="370"/>
            <p14:sldId id="377"/>
            <p14:sldId id="390"/>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9" autoAdjust="0"/>
    <p:restoredTop sz="94660"/>
  </p:normalViewPr>
  <p:slideViewPr>
    <p:cSldViewPr showGuides="1">
      <p:cViewPr varScale="1">
        <p:scale>
          <a:sx n="150" d="100"/>
          <a:sy n="150" d="100"/>
        </p:scale>
        <p:origin x="-540" y="-9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pPr/>
              <a:t>10/04/2025</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pPr/>
              <a:t>‹N°›</a:t>
            </a:fld>
            <a:endParaRPr lang="fr-FR"/>
          </a:p>
        </p:txBody>
      </p:sp>
    </p:spTree>
    <p:extLst>
      <p:ext uri="{BB962C8B-B14F-4D97-AF65-F5344CB8AC3E}">
        <p14:creationId xmlns:p14="http://schemas.microsoft.com/office/powerpoint/2010/main" xmlns=""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10/04/2025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10/04/2025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10/04/2025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10/04/2025</a:t>
            </a:fld>
            <a:endParaRPr lang="fr-FR" cap="all" dirty="0"/>
          </a:p>
        </p:txBody>
      </p:sp>
      <p:sp>
        <p:nvSpPr>
          <p:cNvPr id="2" name="Espace réservé du numéro de diapositive 7">
            <a:extLst>
              <a:ext uri="{FF2B5EF4-FFF2-40B4-BE49-F238E27FC236}">
                <a16:creationId xmlns:a16="http://schemas.microsoft.com/office/drawing/2014/main" xmlns=""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10/04/2025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10/04/2025</a:t>
            </a:fld>
            <a:endParaRPr lang="fr-FR" cap="all" dirty="0"/>
          </a:p>
        </p:txBody>
      </p:sp>
      <p:sp>
        <p:nvSpPr>
          <p:cNvPr id="2" name="Espace réservé du numéro de diapositive 7">
            <a:extLst>
              <a:ext uri="{FF2B5EF4-FFF2-40B4-BE49-F238E27FC236}">
                <a16:creationId xmlns:a16="http://schemas.microsoft.com/office/drawing/2014/main" xmlns=""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xmlns=""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xmlns=""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10/04/2025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pPr algn="r"/>
              <a:t>10/04/2025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xmlns=""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10/04/2025</a:t>
            </a:fld>
            <a:endParaRPr lang="fr-FR" cap="all" dirty="0"/>
          </a:p>
        </p:txBody>
      </p:sp>
      <p:sp>
        <p:nvSpPr>
          <p:cNvPr id="2" name="Espace réservé du numéro de diapositive 7">
            <a:extLst>
              <a:ext uri="{FF2B5EF4-FFF2-40B4-BE49-F238E27FC236}">
                <a16:creationId xmlns:a16="http://schemas.microsoft.com/office/drawing/2014/main" xmlns=""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xmlns=""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xmlns=""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pPr algn="r"/>
              <a:t>10/04/2025</a:t>
            </a:fld>
            <a:endParaRPr lang="fr-FR" cap="all" dirty="0"/>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10/04/2025</a:t>
            </a:fld>
            <a:endParaRPr lang="fr-FR" cap="all" dirty="0"/>
          </a:p>
        </p:txBody>
      </p:sp>
      <p:sp>
        <p:nvSpPr>
          <p:cNvPr id="3" name="Espace réservé pour une image  7">
            <a:extLst>
              <a:ext uri="{FF2B5EF4-FFF2-40B4-BE49-F238E27FC236}">
                <a16:creationId xmlns:a16="http://schemas.microsoft.com/office/drawing/2014/main" xmlns=""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xmlns=""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xmlns=""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10/04/2025</a:t>
            </a:fld>
            <a:endParaRPr lang="fr-FR" cap="all" dirty="0"/>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10/04/2025</a:t>
            </a:fld>
            <a:endParaRPr lang="fr-FR" cap="all" dirty="0"/>
          </a:p>
        </p:txBody>
      </p:sp>
      <p:sp>
        <p:nvSpPr>
          <p:cNvPr id="2" name="Espace réservé du numéro de diapositive 7">
            <a:extLst>
              <a:ext uri="{FF2B5EF4-FFF2-40B4-BE49-F238E27FC236}">
                <a16:creationId xmlns:a16="http://schemas.microsoft.com/office/drawing/2014/main" xmlns=""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10/04/2025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10/04/2025</a:t>
            </a:fld>
            <a:endParaRPr lang="fr-FR" cap="all" dirty="0"/>
          </a:p>
        </p:txBody>
      </p:sp>
      <p:sp>
        <p:nvSpPr>
          <p:cNvPr id="2" name="Espace réservé du numéro de diapositive 7">
            <a:extLst>
              <a:ext uri="{FF2B5EF4-FFF2-40B4-BE49-F238E27FC236}">
                <a16:creationId xmlns:a16="http://schemas.microsoft.com/office/drawing/2014/main" xmlns=""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10/04/2025</a:t>
            </a:fld>
            <a:endParaRPr lang="fr-FR" cap="all" dirty="0"/>
          </a:p>
        </p:txBody>
      </p:sp>
      <p:sp>
        <p:nvSpPr>
          <p:cNvPr id="3" name="Espace réservé du numéro de diapositive 7">
            <a:extLst>
              <a:ext uri="{FF2B5EF4-FFF2-40B4-BE49-F238E27FC236}">
                <a16:creationId xmlns:a16="http://schemas.microsoft.com/office/drawing/2014/main" xmlns=""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pPr algn="r"/>
              <a:t>10/04/2025</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parcoursup.gouv.fr/candidater-sur-parcoursup/comment-classer-vos-voeux-en-attente-3474" TargetMode="Externa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xmlns=""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spTree>
    <p:extLst>
      <p:ext uri="{BB962C8B-B14F-4D97-AF65-F5344CB8AC3E}">
        <p14:creationId xmlns:p14="http://schemas.microsoft.com/office/powerpoint/2010/main" xmlns=""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a:solidFill>
                  <a:srgbClr val="FF0000"/>
                </a:solidFill>
                <a:highlight>
                  <a:srgbClr val="0000FF"/>
                </a:highlight>
              </a:rPr>
              <a:t>Nouveauté 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a:solidFill>
                  <a:schemeClr val="bg2"/>
                </a:solidFill>
              </a:rPr>
              <a:t>Nouveauté 2025 </a:t>
            </a:r>
            <a:r>
              <a:rPr lang="fr-FR" sz="1200" dirty="0">
                <a:solidFill>
                  <a:srgbClr val="000091"/>
                </a:solidFill>
              </a:rPr>
              <a:t>: sur le site </a:t>
            </a:r>
            <a:r>
              <a:rPr lang="fr-FR" sz="1200" u="sng" dirty="0">
                <a:solidFill>
                  <a:srgbClr val="3333CC"/>
                </a:solidFill>
              </a:rPr>
              <a:t>parcoursup.gouv.fr</a:t>
            </a:r>
            <a:r>
              <a:rPr lang="fr-FR" sz="1200" dirty="0">
                <a:solidFill>
                  <a:srgbClr val="000091"/>
                </a:solidFill>
              </a:rPr>
              <a:t> (espace Ressources) un 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a:solidFill>
                  <a:srgbClr val="000091"/>
                </a:solidFill>
                <a:effectLst>
                  <a:outerShdw blurRad="38100" dist="38100" dir="2700000" algn="tl">
                    <a:srgbClr val="000000">
                      <a:alpha val="43137"/>
                    </a:srgbClr>
                  </a:outerShdw>
                </a:effectLst>
              </a:rPr>
              <a:t>Vérifier 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a:solidFill>
                  <a:srgbClr val="000091"/>
                </a:solidFill>
              </a:rPr>
              <a:t>On 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xmlns=""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xmlns=""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xmlns=""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xmlns=""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détaillée</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xmlns=""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xmlns=""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xmlns=""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type 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type 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xmlns=""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xmlns=""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xmlns=""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types 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xmlns=""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xmlns=""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xmlns=""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xmlns=""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xmlns=""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xmlns=""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informer mieux sur l’insertion professionnelle des étudiants</a:t>
            </a: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a:t>&gt;&gt; une rubrique dédiée à l’information sur la poursuite d’études et l’insertion professionnelle des étudiants  </a:t>
            </a:r>
            <a:br>
              <a:rPr lang="fr-FR" sz="1400" dirty="0"/>
            </a:br>
            <a:r>
              <a:rPr lang="fr-FR" sz="1400" dirty="0"/>
              <a:t/>
            </a:r>
            <a:br>
              <a:rPr lang="fr-FR" sz="1400" dirty="0"/>
            </a:br>
            <a:r>
              <a:rPr lang="fr-FR" sz="1400" dirty="0"/>
              <a:t>&gt;&gt; l’information sur la réussite (statistiques du SIES)</a:t>
            </a:r>
            <a:br>
              <a:rPr lang="fr-FR" sz="1400" dirty="0"/>
            </a:br>
            <a:r>
              <a:rPr lang="fr-FR" sz="1400" dirty="0"/>
              <a:t/>
            </a:r>
            <a:br>
              <a:rPr lang="fr-FR" sz="1400" dirty="0"/>
            </a:br>
            <a:r>
              <a:rPr lang="fr-FR" sz="1400" dirty="0"/>
              <a:t>&gt;&gt; </a:t>
            </a:r>
            <a:r>
              <a:rPr lang="fr-FR" sz="1400" dirty="0">
                <a:solidFill>
                  <a:srgbClr val="FF0000"/>
                </a:solidFill>
              </a:rPr>
              <a:t>Nouveautés 2025 </a:t>
            </a:r>
            <a:r>
              <a:rPr lang="fr-FR" sz="1400" dirty="0"/>
              <a:t>:  plus de 75 % des formations couvertes par les statistiques d’insertion</a:t>
            </a:r>
          </a:p>
          <a:p>
            <a:r>
              <a:rPr lang="fr-FR" sz="1300" b="0" dirty="0"/>
              <a:t>-</a:t>
            </a:r>
            <a:r>
              <a:rPr lang="fr-FR" sz="1300" dirty="0"/>
              <a:t> </a:t>
            </a:r>
            <a:r>
              <a:rPr lang="fr-FR" sz="1300" b="0" dirty="0"/>
              <a:t>Licences générales</a:t>
            </a:r>
          </a:p>
          <a:p>
            <a:r>
              <a:rPr lang="fr-FR" sz="1300" b="0" dirty="0"/>
              <a:t>- BTS agricoles</a:t>
            </a:r>
          </a:p>
          <a:p>
            <a:r>
              <a:rPr lang="fr-FR" sz="1300" b="0" dirty="0"/>
              <a:t>- Écoles d’ingénieur, de commerce et de management</a:t>
            </a:r>
          </a:p>
          <a:p>
            <a:endParaRPr lang="fr-FR" sz="1400" b="0" dirty="0"/>
          </a:p>
          <a:p>
            <a:r>
              <a:rPr lang="fr-FR" sz="1400" u="sng" dirty="0"/>
              <a:t>A venir </a:t>
            </a:r>
            <a:r>
              <a:rPr lang="fr-FR" sz="1400" dirty="0"/>
              <a:t>: des données sur le salaire indicatif net/mois observé à l’échelle nationale un an après la sortie des études</a:t>
            </a:r>
            <a:endParaRPr lang="fr-FR" sz="1400" b="0" dirty="0"/>
          </a:p>
        </p:txBody>
      </p:sp>
      <p:pic>
        <p:nvPicPr>
          <p:cNvPr id="8" name="Image 7">
            <a:extLst>
              <a:ext uri="{FF2B5EF4-FFF2-40B4-BE49-F238E27FC236}">
                <a16:creationId xmlns:a16="http://schemas.microsoft.com/office/drawing/2014/main" xmlns=""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xmlns=""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xmlns=""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xmlns=""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xmlns=""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xmlns=""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pPr algn="r"/>
              <a:t>10/04/2025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xmlns=""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xmlns=""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pPr algn="r"/>
              <a:t>10/04/2025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p>
          <a:p>
            <a:pPr marL="179388" defTabSz="457200">
              <a:spcAft>
                <a:spcPts val="300"/>
              </a:spcAft>
              <a:buClr>
                <a:srgbClr val="FF0000"/>
              </a:buClr>
              <a:buSzPct val="100000"/>
            </a:pPr>
            <a:r>
              <a:rPr lang="fr-FR" sz="1400" b="1" dirty="0">
                <a:solidFill>
                  <a:schemeClr val="accent1"/>
                </a:solidFill>
              </a:rPr>
              <a:t>rapidement 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xmlns=""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solidFill>
                  <a:schemeClr val="bg1"/>
                </a:solidFill>
                <a:highlight>
                  <a:srgbClr val="0000FF"/>
                </a:highlight>
                <a:latin typeface="+mn-lt"/>
                <a:ea typeface="+mn-ea"/>
                <a:cs typeface="+mn-cs"/>
              </a:rPr>
              <a:t>Lundi 2 juin 2025 &gt; jeudi 10 juillet 2025</a:t>
            </a:r>
            <a:r>
              <a:rPr lang="fr-FR" sz="1050" dirty="0">
                <a:solidFill>
                  <a:schemeClr val="bg1"/>
                </a:solidFill>
                <a:highlight>
                  <a:srgbClr val="0000FF"/>
                </a:highlight>
                <a:latin typeface="+mn-lt"/>
                <a:ea typeface="+mn-ea"/>
                <a:cs typeface="+mn-cs"/>
              </a:rPr>
              <a:t/>
            </a:r>
            <a:br>
              <a:rPr lang="fr-FR" sz="1050" dirty="0">
                <a:solidFill>
                  <a:schemeClr val="bg1"/>
                </a:solidFill>
                <a:highlight>
                  <a:srgbClr val="0000FF"/>
                </a:highlight>
                <a:latin typeface="+mn-lt"/>
                <a:ea typeface="+mn-ea"/>
                <a:cs typeface="+mn-cs"/>
              </a:rPr>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xmlns=""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r>
              <a:rPr lang="fr-FR" sz="1000" dirty="0"/>
              <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r>
              <a:rPr lang="fr-FR" sz="1050" dirty="0">
                <a:solidFill>
                  <a:schemeClr val="accent1"/>
                </a:solidFill>
              </a:rPr>
              <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r>
              <a:rPr lang="fr-FR" sz="1000" dirty="0"/>
              <a:t/>
            </a:r>
            <a:br>
              <a:rPr lang="fr-FR" sz="1000" dirty="0"/>
            </a:br>
            <a:endParaRPr lang="fr-FR" sz="1000" dirty="0"/>
          </a:p>
          <a:p>
            <a:pPr algn="just"/>
            <a:r>
              <a:rPr lang="fr-FR" sz="1000" dirty="0"/>
              <a:t/>
            </a:r>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r>
              <a:rPr lang="fr-FR" sz="1050" dirty="0">
                <a:solidFill>
                  <a:schemeClr val="accent1"/>
                </a:solidFill>
              </a:rPr>
              <a:t/>
            </a:r>
            <a:br>
              <a:rPr lang="fr-FR" sz="1050" dirty="0">
                <a:solidFill>
                  <a:schemeClr val="accent1"/>
                </a:solidFill>
              </a:rPr>
            </a:br>
            <a:r>
              <a:rPr lang="fr-FR" sz="1050" dirty="0">
                <a:solidFill>
                  <a:schemeClr val="accent1"/>
                </a:solidFill>
              </a:rPr>
              <a:t/>
            </a: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xmlns=""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107504" y="1275606"/>
            <a:ext cx="4464495" cy="1008112"/>
          </a:xfrm>
        </p:spPr>
        <p:txBody>
          <a:bodyPr>
            <a:noAutofit/>
          </a:bodyPr>
          <a:lstStyle/>
          <a:p>
            <a:pPr lvl="1" indent="0" defTabSz="457200">
              <a:spcAft>
                <a:spcPts val="0"/>
              </a:spcAft>
              <a:buClr>
                <a:srgbClr val="FF0000"/>
              </a:buClr>
              <a:buSzPct val="100000"/>
              <a:buNone/>
            </a:pPr>
            <a:r>
              <a:rPr lang="fr-FR" sz="1100" b="1" dirty="0" smtClean="0"/>
              <a:t>Objectif  </a:t>
            </a:r>
            <a:r>
              <a:rPr lang="fr-FR" sz="1100" b="1" dirty="0"/>
              <a:t>: permettre au maximum de lycéens de recevoir des propositions avant les épreuves écrites du Bac 2025</a:t>
            </a:r>
          </a:p>
          <a:p>
            <a:pPr marL="423450" lvl="1" indent="-171450" defTabSz="457200">
              <a:spcAft>
                <a:spcPts val="0"/>
              </a:spcAft>
              <a:buClr>
                <a:srgbClr val="FF0000"/>
              </a:buClr>
              <a:buSzPct val="100000"/>
              <a:buFont typeface="Wingdings" panose="05000000000000000000" pitchFamily="2" charset="2"/>
              <a:buChar char="Ø"/>
            </a:pPr>
            <a:r>
              <a:rPr lang="fr-FR" sz="1100" dirty="0"/>
              <a:t>Classer ses vœux en fonction de ce que l’on préfère ; pas besoin de faire de stratégie, la bonne question à se poser c’est : si je suis accepté, est-ce que je vais rejoindre cette formation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xmlns=""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ZOOM sur le classement des vœux</a:t>
            </a:r>
            <a:endParaRPr lang="fr-FR" sz="1400" b="1" dirty="0">
              <a:solidFill>
                <a:schemeClr val="tx1"/>
              </a:solidFill>
            </a:endParaRPr>
          </a:p>
        </p:txBody>
      </p:sp>
      <p:pic>
        <p:nvPicPr>
          <p:cNvPr id="5" name="Image 4">
            <a:hlinkClick r:id="rId2"/>
          </p:cNvPr>
          <p:cNvPicPr>
            <a:picLocks noChangeAspect="1"/>
          </p:cNvPicPr>
          <p:nvPr/>
        </p:nvPicPr>
        <p:blipFill>
          <a:blip r:embed="rId3"/>
          <a:stretch>
            <a:fillRect/>
          </a:stretch>
        </p:blipFill>
        <p:spPr>
          <a:xfrm>
            <a:off x="4836321" y="1268863"/>
            <a:ext cx="1925690" cy="3386165"/>
          </a:xfrm>
          <a:prstGeom prst="rect">
            <a:avLst/>
          </a:prstGeom>
          <a:ln>
            <a:solidFill>
              <a:schemeClr val="bg1">
                <a:lumMod val="75000"/>
              </a:schemeClr>
            </a:solidFill>
          </a:ln>
        </p:spPr>
      </p:pic>
      <p:pic>
        <p:nvPicPr>
          <p:cNvPr id="7" name="Image 6">
            <a:hlinkClick r:id="rId2"/>
          </p:cNvPr>
          <p:cNvPicPr>
            <a:picLocks noChangeAspect="1"/>
          </p:cNvPicPr>
          <p:nvPr/>
        </p:nvPicPr>
        <p:blipFill>
          <a:blip r:embed="rId4"/>
          <a:stretch>
            <a:fillRect/>
          </a:stretch>
        </p:blipFill>
        <p:spPr>
          <a:xfrm>
            <a:off x="6876579" y="1275606"/>
            <a:ext cx="1920183" cy="3372678"/>
          </a:xfrm>
          <a:prstGeom prst="rect">
            <a:avLst/>
          </a:prstGeom>
          <a:ln>
            <a:solidFill>
              <a:schemeClr val="bg1">
                <a:lumMod val="75000"/>
              </a:schemeClr>
            </a:solidFill>
          </a:ln>
        </p:spPr>
      </p:pic>
      <p:sp>
        <p:nvSpPr>
          <p:cNvPr id="3" name="ZoneTexte 2"/>
          <p:cNvSpPr txBox="1"/>
          <p:nvPr/>
        </p:nvSpPr>
        <p:spPr>
          <a:xfrm>
            <a:off x="467544" y="2391730"/>
            <a:ext cx="4104454" cy="2052228"/>
          </a:xfrm>
          <a:prstGeom prst="rect">
            <a:avLst/>
          </a:prstGeom>
          <a:solidFill>
            <a:schemeClr val="accent6">
              <a:lumMod val="60000"/>
              <a:lumOff val="40000"/>
            </a:schemeClr>
          </a:solidFill>
        </p:spPr>
        <p:txBody>
          <a:bodyPr wrap="square" rtlCol="0">
            <a:spAutoFit/>
          </a:bodyPr>
          <a:lstStyle/>
          <a:p>
            <a:endParaRPr lang="fr-FR" dirty="0"/>
          </a:p>
        </p:txBody>
      </p:sp>
      <p:sp>
        <p:nvSpPr>
          <p:cNvPr id="4" name="ZoneTexte 3"/>
          <p:cNvSpPr txBox="1"/>
          <p:nvPr/>
        </p:nvSpPr>
        <p:spPr>
          <a:xfrm>
            <a:off x="611560" y="2450088"/>
            <a:ext cx="3888432" cy="1831271"/>
          </a:xfrm>
          <a:prstGeom prst="rect">
            <a:avLst/>
          </a:prstGeom>
          <a:noFill/>
        </p:spPr>
        <p:txBody>
          <a:bodyPr wrap="square" rtlCol="0">
            <a:spAutoFit/>
          </a:bodyPr>
          <a:lstStyle/>
          <a:p>
            <a:r>
              <a:rPr lang="fr-FR" sz="1400" b="1" dirty="0" smtClean="0"/>
              <a:t>A savoir</a:t>
            </a:r>
            <a:endParaRPr lang="fr-FR" sz="1100" dirty="0"/>
          </a:p>
          <a:p>
            <a:pPr marL="171450" indent="-171450">
              <a:buFont typeface="Wingdings" panose="05000000000000000000" pitchFamily="2" charset="2"/>
              <a:buChar char="q"/>
            </a:pPr>
            <a:r>
              <a:rPr lang="fr-FR" sz="1100" dirty="0" smtClean="0"/>
              <a:t>La </a:t>
            </a:r>
            <a:r>
              <a:rPr lang="fr-FR" sz="1100" dirty="0"/>
              <a:t>proposition d’admission déjà acceptée est conservée automatiquement </a:t>
            </a:r>
            <a:endParaRPr lang="fr-FR" sz="1100" dirty="0" smtClean="0"/>
          </a:p>
          <a:p>
            <a:pPr marL="171450" indent="-171450">
              <a:buFont typeface="Wingdings" panose="05000000000000000000" pitchFamily="2" charset="2"/>
              <a:buChar char="q"/>
            </a:pPr>
            <a:r>
              <a:rPr lang="fr-FR" sz="1100" dirty="0" smtClean="0"/>
              <a:t>Les </a:t>
            </a:r>
            <a:r>
              <a:rPr lang="fr-FR" sz="1100" dirty="0"/>
              <a:t>vœux en attente non classés seront supprimés ; l’ordre des vœux classés est pris en compte à partir du 11 juin  </a:t>
            </a:r>
            <a:endParaRPr lang="fr-FR" sz="1100" dirty="0" smtClean="0"/>
          </a:p>
          <a:p>
            <a:pPr marL="171450" indent="-171450">
              <a:buFont typeface="Wingdings" panose="05000000000000000000" pitchFamily="2" charset="2"/>
              <a:buChar char="q"/>
            </a:pPr>
            <a:r>
              <a:rPr lang="fr-FR" sz="1100" dirty="0" smtClean="0"/>
              <a:t>Les </a:t>
            </a:r>
            <a:r>
              <a:rPr lang="fr-FR" sz="1100" dirty="0"/>
              <a:t>formations ne connaissent pas le classement du </a:t>
            </a:r>
            <a:r>
              <a:rPr lang="fr-FR" sz="1100" dirty="0" smtClean="0"/>
              <a:t>lycéen</a:t>
            </a:r>
          </a:p>
          <a:p>
            <a:pPr marL="171450" indent="-171450">
              <a:buFont typeface="Wingdings" panose="05000000000000000000" pitchFamily="2" charset="2"/>
              <a:buChar char="q"/>
            </a:pPr>
            <a:r>
              <a:rPr lang="fr-FR" sz="1100" dirty="0" smtClean="0"/>
              <a:t>Le </a:t>
            </a:r>
            <a:r>
              <a:rPr lang="fr-FR" sz="1100" dirty="0"/>
              <a:t>classement ne modifie pas la place dans la liste d’attente de la </a:t>
            </a:r>
            <a:r>
              <a:rPr lang="fr-FR" sz="1100" dirty="0" smtClean="0"/>
              <a:t>formation</a:t>
            </a:r>
          </a:p>
        </p:txBody>
      </p:sp>
      <p:sp>
        <p:nvSpPr>
          <p:cNvPr id="8" name="ZoneTexte 7"/>
          <p:cNvSpPr txBox="1"/>
          <p:nvPr/>
        </p:nvSpPr>
        <p:spPr>
          <a:xfrm>
            <a:off x="240973" y="858810"/>
            <a:ext cx="8651507" cy="338554"/>
          </a:xfrm>
          <a:prstGeom prst="rect">
            <a:avLst/>
          </a:prstGeom>
          <a:noFill/>
        </p:spPr>
        <p:txBody>
          <a:bodyPr wrap="square" rtlCol="0">
            <a:spAutoFit/>
          </a:bodyPr>
          <a:lstStyle/>
          <a:p>
            <a:r>
              <a:rPr lang="fr-FR" sz="1600" b="1" dirty="0"/>
              <a:t>Entre le 6 et le 10 juin 2025  </a:t>
            </a:r>
            <a:r>
              <a:rPr lang="fr-FR" sz="1600" b="1" dirty="0" smtClean="0"/>
              <a:t>je dois classer mes </a:t>
            </a:r>
            <a:r>
              <a:rPr lang="fr-FR" sz="1600" b="1" dirty="0"/>
              <a:t>vœux « en attente </a:t>
            </a:r>
            <a:r>
              <a:rPr lang="fr-FR" sz="1600" b="1" dirty="0" smtClean="0"/>
              <a:t>»</a:t>
            </a:r>
            <a:endParaRPr lang="fr-FR" sz="1600" b="1" dirty="0"/>
          </a:p>
        </p:txBody>
      </p:sp>
    </p:spTree>
    <p:extLst>
      <p:ext uri="{BB962C8B-B14F-4D97-AF65-F5344CB8AC3E}">
        <p14:creationId xmlns:p14="http://schemas.microsoft.com/office/powerpoint/2010/main" xmlns=""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dirty="0"/>
          </a:p>
        </p:txBody>
      </p:sp>
      <p:sp>
        <p:nvSpPr>
          <p:cNvPr id="2" name="Rectangle à coins arrondis 6">
            <a:extLst>
              <a:ext uri="{FF2B5EF4-FFF2-40B4-BE49-F238E27FC236}">
                <a16:creationId xmlns:a16="http://schemas.microsoft.com/office/drawing/2014/main" xmlns=""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xmlns="" val="1091958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canal d’actualité Parcoursup info sur </a:t>
            </a:r>
            <a:r>
              <a:rPr lang="fr-FR" sz="14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rgbClr val="FF0000"/>
              </a:buClr>
              <a:buSzPct val="100000"/>
            </a:pPr>
            <a:r>
              <a:rPr lang="fr-FR" sz="1500" i="1">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xmlns="" val="1737828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24</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xmlns="" val="3702926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pPr algn="r"/>
              <a:t>10/04/2025</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25</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27300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5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2200" dirty="0">
                <a:solidFill>
                  <a:schemeClr val="accent1"/>
                </a:solidFill>
              </a:rPr>
              <a:t>Parcoursup permet de visualiser, dans un cadre commun à toutes les formations, les </a:t>
            </a:r>
            <a:r>
              <a:rPr lang="fr-FR" sz="2200" b="1" dirty="0">
                <a:solidFill>
                  <a:schemeClr val="accent1"/>
                </a:solidFill>
              </a:rPr>
              <a:t>critères et éléments que les enseignants des formations du supérieur ont défini pour l’examen des candidatures </a:t>
            </a:r>
            <a:r>
              <a:rPr lang="fr-FR" sz="22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2200" b="1" dirty="0">
                <a:solidFill>
                  <a:srgbClr val="FF0000"/>
                </a:solidFill>
              </a:rPr>
              <a:t>Important </a:t>
            </a:r>
            <a:r>
              <a:rPr lang="fr-FR" sz="2200" b="1" dirty="0">
                <a:solidFill>
                  <a:schemeClr val="accent1"/>
                </a:solidFill>
              </a:rPr>
              <a:t>: Parcoursup ne fait jamais l’analyse des candidatures </a:t>
            </a:r>
            <a:r>
              <a:rPr lang="fr-FR" sz="2200" dirty="0">
                <a:solidFill>
                  <a:schemeClr val="accent1"/>
                </a:solidFill>
              </a:rPr>
              <a:t>: ce sont les enseignants des formations du supérieur qui définissent les critères, examinent votre dossier, font des propositions auxquelles vous répondez</a:t>
            </a:r>
          </a:p>
          <a:p>
            <a:pPr marL="179388" algn="just" defTabSz="457200">
              <a:spcBef>
                <a:spcPct val="20000"/>
              </a:spcBef>
              <a:spcAft>
                <a:spcPts val="300"/>
              </a:spcAft>
              <a:buClr>
                <a:srgbClr val="FF0000"/>
              </a:buClr>
              <a:buSzPct val="100000"/>
            </a:pPr>
            <a:r>
              <a:rPr lang="fr-FR" sz="2200" dirty="0">
                <a:solidFill>
                  <a:schemeClr val="accent1"/>
                </a:solidFill>
              </a:rPr>
              <a:t>Parcoursup garantit votre </a:t>
            </a:r>
            <a:r>
              <a:rPr lang="fr-FR" sz="2200" b="1" dirty="0">
                <a:solidFill>
                  <a:schemeClr val="accent1"/>
                </a:solidFill>
              </a:rPr>
              <a:t>droit à l’information : </a:t>
            </a:r>
            <a:r>
              <a:rPr lang="fr-FR" sz="22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2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r>
              <a:rPr lang="fr-FR" sz="2200" b="1" dirty="0">
                <a:solidFill>
                  <a:schemeClr val="accent1"/>
                </a:solidFill>
              </a:rPr>
              <a:t/>
            </a:r>
            <a:br>
              <a:rPr lang="fr-FR" sz="2200" b="1" dirty="0">
                <a:solidFill>
                  <a:schemeClr val="accent1"/>
                </a:solidFill>
              </a:rPr>
            </a:br>
            <a:r>
              <a:rPr lang="fr-FR" sz="2200" b="1" dirty="0">
                <a:solidFill>
                  <a:srgbClr val="FF0000"/>
                </a:solidFill>
              </a:rPr>
              <a:t>Nouveauté 2025 </a:t>
            </a:r>
            <a:r>
              <a:rPr lang="fr-FR" sz="2200" dirty="0">
                <a:solidFill>
                  <a:schemeClr val="accent1"/>
                </a:solidFill>
              </a:rPr>
              <a:t>: retrouvez dans la rubrique “</a:t>
            </a:r>
            <a:r>
              <a:rPr lang="fr-FR" sz="2200" b="1" dirty="0">
                <a:solidFill>
                  <a:schemeClr val="accent1"/>
                </a:solidFill>
              </a:rPr>
              <a:t>Visualiser les chiffres d’accès à la formation</a:t>
            </a:r>
            <a:r>
              <a:rPr lang="fr-FR" sz="2200" dirty="0">
                <a:solidFill>
                  <a:schemeClr val="accent1"/>
                </a:solidFill>
              </a:rPr>
              <a:t>” de la fiche formation, des informations sur le taux d’accès (niveau de demande pour la formation) ainsi que sur le profil des lycéens de terminale admis les années précédentes (série de bac, niveau scolaire, choix de parcours au lycée)</a:t>
            </a:r>
          </a:p>
          <a:p>
            <a:pPr marL="179388" algn="just" defTabSz="457200">
              <a:spcBef>
                <a:spcPct val="20000"/>
              </a:spcBef>
              <a:spcAft>
                <a:spcPts val="300"/>
              </a:spcAft>
              <a:buClr>
                <a:srgbClr val="FF0000"/>
              </a:buClr>
              <a:buSzPct val="100000"/>
            </a:pPr>
            <a:endParaRPr lang="fr-FR" sz="2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2200" dirty="0">
                <a:solidFill>
                  <a:schemeClr val="accent1"/>
                </a:solidFill>
              </a:rPr>
              <a:t>Dans la rubrique “</a:t>
            </a:r>
            <a:r>
              <a:rPr lang="fr-FR" sz="2200" b="1" dirty="0">
                <a:solidFill>
                  <a:schemeClr val="accent1"/>
                </a:solidFill>
              </a:rPr>
              <a:t>Poursuivre ses études et connaître les débouchés</a:t>
            </a:r>
            <a:r>
              <a:rPr lang="fr-FR" sz="2200" dirty="0">
                <a:solidFill>
                  <a:schemeClr val="accent1"/>
                </a:solidFill>
              </a:rPr>
              <a:t>”, vous pourrez consulter des données nouvelles sur la réussite, ainsi que sur l’insertion professionnelle et els conditions d’embauche à la sortie des formations</a:t>
            </a:r>
          </a:p>
          <a:p>
            <a:pPr marL="179388" algn="just" defTabSz="457200">
              <a:spcBef>
                <a:spcPct val="20000"/>
              </a:spcBef>
              <a:spcAft>
                <a:spcPts val="0"/>
              </a:spcAft>
              <a:buClr>
                <a:srgbClr val="FF0000"/>
              </a:buClr>
              <a:buSzPct val="100000"/>
            </a:pPr>
            <a:r>
              <a:rPr lang="fr-FR" sz="2200" b="1" dirty="0">
                <a:solidFill>
                  <a:srgbClr val="FF0000"/>
                </a:solidFill>
              </a:rPr>
              <a:t>Nouveauté 2025 : </a:t>
            </a:r>
            <a:r>
              <a:rPr lang="fr-FR" sz="2200" dirty="0">
                <a:solidFill>
                  <a:schemeClr val="accent1"/>
                </a:solidFill>
              </a:rPr>
              <a:t>les données sur l’insertion professionnelle sont étendues aux licences universitaires, écoles de commerce et d’ingénieurs </a:t>
            </a:r>
            <a:r>
              <a:rPr lang="fr-FR" sz="2200" b="1" dirty="0">
                <a:solidFill>
                  <a:schemeClr val="accent1"/>
                </a:solidFill>
              </a:rPr>
              <a:t>&gt;&gt;  plus de 75 % des formations concernées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xmlns=""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xmlns="" val="3591060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pPr algn="r"/>
              <a:t>10/04/2025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algn="just"/>
            <a:r>
              <a:rPr lang="fr-FR" sz="1400" b="1" dirty="0">
                <a:solidFill>
                  <a:schemeClr val="bg1"/>
                </a:solidFill>
                <a:highlight>
                  <a:srgbClr val="0000FF"/>
                </a:highlight>
              </a:rPr>
              <a:t>Les lycéens doivent d’abord se créer un compte Parcoursup: </a:t>
            </a:r>
            <a:r>
              <a:rPr lang="fr-FR" sz="1400" dirty="0">
                <a:solidFill>
                  <a:schemeClr val="bg1"/>
                </a:solidFill>
              </a:rPr>
              <a:t> </a:t>
            </a:r>
            <a:r>
              <a:rPr lang="fr-FR" sz="1200" dirty="0">
                <a:solidFill>
                  <a:schemeClr val="accent1"/>
                </a:solidFill>
              </a:rPr>
              <a:t>en utilisant une adresse valide et régulièrement utilisée et un mot de passe ; si vous êtes lycéen, vous devez créer votre compte Parcoursup en utilisant l'adresse mail que vous avez transmise à votre lycée, En cas de doute contactez la scolarité de votre établissement.</a:t>
            </a:r>
          </a:p>
          <a:p>
            <a:pPr algn="just">
              <a:spcAft>
                <a:spcPts val="0"/>
              </a:spcAft>
            </a:pPr>
            <a:r>
              <a:rPr lang="fr-FR" sz="1300" b="1" dirty="0">
                <a:solidFill>
                  <a:schemeClr val="bg1"/>
                </a:solidFill>
                <a:highlight>
                  <a:srgbClr val="0000FF"/>
                </a:highlight>
              </a:rPr>
              <a:t>Une fois le compte créé, les lycéens se connectent pour commencer la création de votre dossier candidat aurez ; vous aurez besoin de renseigner votre INE</a:t>
            </a:r>
            <a:r>
              <a:rPr lang="fr-FR" sz="1300" b="1" dirty="0">
                <a:solidFill>
                  <a:srgbClr val="3D566E"/>
                </a:solidFill>
              </a:rPr>
              <a:t> </a:t>
            </a:r>
            <a:r>
              <a:rPr lang="fr-FR" sz="1300" dirty="0">
                <a:solidFill>
                  <a:schemeClr val="accent1"/>
                </a:solidFill>
              </a:rPr>
              <a:t>(identifiant national élève pour tous les lycéens). Il est présent sur les bulletins scolaires ou le relevé de notes des </a:t>
            </a:r>
            <a:r>
              <a:rPr lang="fr-FR" sz="1300">
                <a:solidFill>
                  <a:schemeClr val="accent1"/>
                </a:solidFill>
              </a:rPr>
              <a:t>épreuves du baccalauréat.</a:t>
            </a:r>
            <a:endParaRPr lang="fr-FR" sz="1300" dirty="0">
              <a:solidFill>
                <a:schemeClr val="accent1"/>
              </a:solidFill>
            </a:endParaRPr>
          </a:p>
          <a:p>
            <a:pPr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candidat.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xmlns=""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8" name="Rectangle à coins arrondis 7"/>
          <p:cNvSpPr/>
          <p:nvPr/>
        </p:nvSpPr>
        <p:spPr>
          <a:xfrm>
            <a:off x="487365" y="3252704"/>
            <a:ext cx="8278972"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xmlns=""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xmlns=""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xmlns="" val="1246330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dans </a:t>
            </a:r>
            <a:r>
              <a:rPr lang="fr-FR" sz="1400" b="1" i="1" dirty="0">
                <a:solidFill>
                  <a:srgbClr val="0000FF"/>
                </a:solidFill>
              </a:rPr>
              <a:t>l’espace Ressources </a:t>
            </a:r>
            <a:r>
              <a:rPr lang="fr-FR" sz="1400" i="1" dirty="0">
                <a:solidFill>
                  <a:schemeClr val="accent1"/>
                </a:solidFill>
              </a:rPr>
              <a:t>sur parcoursup.gouv.fr</a:t>
            </a: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xmlns=""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xmlns=""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4671</TotalTime>
  <Words>1821</Words>
  <Application>Microsoft Office PowerPoint</Application>
  <PresentationFormat>Affichage à l'écran (16:9)</PresentationFormat>
  <Paragraphs>223</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OPÉRATEURS</vt:lpstr>
      <vt:lpstr>Parcoursup simplifie vos démarches</vt:lpstr>
      <vt:lpstr>Diapositive 2</vt:lpstr>
      <vt:lpstr>Diapositive 3</vt:lpstr>
      <vt:lpstr>Diapositive 4</vt:lpstr>
      <vt:lpstr>Diapositive 5</vt:lpstr>
      <vt:lpstr>S’inscrire sur Parcoursup </vt:lpstr>
      <vt:lpstr>LE BON REFLEXE : S’INFORMER</vt:lpstr>
      <vt:lpstr>LE BON REFLEXE : ECHANGER, SE PREPARER</vt:lpstr>
      <vt:lpstr>Diapositive 9</vt:lpstr>
      <vt:lpstr>Diapositive 10</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Diapositive 15</vt:lpstr>
      <vt:lpstr>Diapositive 16</vt:lpstr>
      <vt:lpstr>Diapositive 17</vt:lpstr>
      <vt:lpstr>Diapositive 18</vt:lpstr>
      <vt:lpstr>Diapositive 19</vt:lpstr>
      <vt:lpstr>Lundi 2 juin 2025 &gt; jeudi 10 juillet 2025 Je reçois les réponses des formations et je décide</vt:lpstr>
      <vt:lpstr>Diapositive 21</vt:lpstr>
      <vt:lpstr>Diapositive 22</vt:lpstr>
      <vt:lpstr>Des services pour vous aider et répondre à vos questions tout au long de la procédure</vt:lpstr>
      <vt:lpstr>Pensez aussi à préparer votre future vie d’étudiant(e)</vt:lpstr>
      <vt:lpstr>Diapositive 25</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adjoint</cp:lastModifiedBy>
  <cp:revision>325</cp:revision>
  <dcterms:created xsi:type="dcterms:W3CDTF">2020-10-27T08:44:50Z</dcterms:created>
  <dcterms:modified xsi:type="dcterms:W3CDTF">2025-04-10T13:29:09Z</dcterms:modified>
</cp:coreProperties>
</file>